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0" r:id="rId5"/>
    <p:sldId id="260" r:id="rId6"/>
    <p:sldId id="273" r:id="rId7"/>
    <p:sldId id="286" r:id="rId8"/>
    <p:sldId id="295" r:id="rId9"/>
    <p:sldId id="281" r:id="rId10"/>
    <p:sldId id="296" r:id="rId11"/>
    <p:sldId id="297" r:id="rId12"/>
    <p:sldId id="298" r:id="rId13"/>
    <p:sldId id="299" r:id="rId14"/>
    <p:sldId id="300" r:id="rId15"/>
    <p:sldId id="261" r:id="rId16"/>
    <p:sldId id="282" r:id="rId17"/>
    <p:sldId id="283" r:id="rId18"/>
    <p:sldId id="284" r:id="rId19"/>
    <p:sldId id="301" r:id="rId20"/>
    <p:sldId id="302" r:id="rId21"/>
    <p:sldId id="303" r:id="rId22"/>
    <p:sldId id="304" r:id="rId23"/>
    <p:sldId id="285" r:id="rId24"/>
    <p:sldId id="305" r:id="rId25"/>
    <p:sldId id="306" r:id="rId26"/>
    <p:sldId id="307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中国文明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第四周：饮食：从技术到文化和制度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6118" y="4762790"/>
            <a:ext cx="3840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中国的食桌是如何变化的？饮食如何从满足生存需求，演化到表达社会等级、制度和文化归属？</a:t>
            </a:r>
          </a:p>
        </p:txBody>
      </p:sp>
      <p:pic>
        <p:nvPicPr>
          <p:cNvPr id="6" name="图片 5" descr="20141106111329_SutR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4" y="2017059"/>
            <a:ext cx="4645102" cy="4128979"/>
          </a:xfrm>
          <a:prstGeom prst="rect">
            <a:avLst/>
          </a:prstGeom>
        </p:spPr>
      </p:pic>
      <p:pic>
        <p:nvPicPr>
          <p:cNvPr id="7" name="图片 6" descr="48625ccax831985c73438&amp;69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17" y="2017060"/>
            <a:ext cx="3840811" cy="25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礼记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枣、栗、饴、蜜，以甘之”。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蜂蜜在东周时期已见记载。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糖源另外包括甘草、甜菜和甘蔗。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甜的诱惑</a:t>
            </a:r>
          </a:p>
        </p:txBody>
      </p:sp>
      <p:pic>
        <p:nvPicPr>
          <p:cNvPr id="6" name="图片占位符 5" descr="562c11dfa9ec8a13b2da3395ff03918fa1ecc08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r="25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161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酿酒技术的出现：酒麯酿酒法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大麯（酸酒麯）和小麯（甜酒麯）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酒的种类：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澄酒（清酒），去除酒糟的米酒；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醴酒（醪糟），未去酒糟的米酒；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香酒（鬯</a:t>
            </a:r>
            <a:r>
              <a:rPr kumimoji="1" lang="en-US" altLang="zh-CN" dirty="0" err="1">
                <a:latin typeface="华文中宋"/>
                <a:ea typeface="华文中宋"/>
                <a:cs typeface="华文中宋"/>
              </a:rPr>
              <a:t>chang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）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酒的副产品：醋酸菌导致醴酒变醋，醯（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xi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醋）和醷（</a:t>
            </a:r>
            <a:r>
              <a:rPr kumimoji="1" lang="en-US" altLang="zh-CN" dirty="0" err="1">
                <a:latin typeface="华文中宋"/>
                <a:ea typeface="华文中宋"/>
                <a:cs typeface="华文中宋"/>
              </a:rPr>
              <a:t>yi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梅浆）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酒不仅仅是为了享受。。。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599"/>
            <a:ext cx="2475395" cy="1429441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酒</a:t>
            </a:r>
            <a:br>
              <a:rPr kumimoji="1" lang="en-US" altLang="zh-CN" sz="2400" dirty="0">
                <a:latin typeface="华文中宋"/>
                <a:ea typeface="华文中宋"/>
                <a:cs typeface="华文中宋"/>
              </a:rPr>
            </a:b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令人沉醉的液体</a:t>
            </a:r>
          </a:p>
        </p:txBody>
      </p:sp>
      <p:pic>
        <p:nvPicPr>
          <p:cNvPr id="5" name="图片占位符 4" descr="timg.jpe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4" r="15258"/>
          <a:stretch/>
        </p:blipFill>
        <p:spPr/>
      </p:pic>
    </p:spTree>
    <p:extLst>
      <p:ext uri="{BB962C8B-B14F-4D97-AF65-F5344CB8AC3E}">
        <p14:creationId xmlns:p14="http://schemas.microsoft.com/office/powerpoint/2010/main" val="248995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239792" y="4684516"/>
            <a:ext cx="8071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萨满教：流行于欧亚大陆地区的主要原始宗教。萨满是具有通神能力的人，常常需要借助歌舞和麻醉剂沟通人神。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5" y="1157869"/>
            <a:ext cx="4745265" cy="3163510"/>
          </a:xfrm>
          <a:prstGeom prst="rect">
            <a:avLst/>
          </a:prstGeom>
        </p:spPr>
      </p:pic>
      <p:pic>
        <p:nvPicPr>
          <p:cNvPr id="3" name="图片 2" descr="42a98226cffc1e173552fb924a90f603728de9a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61" y="1171763"/>
            <a:ext cx="3869308" cy="31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239792" y="4684516"/>
            <a:ext cx="807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酒可用于萨满的法事，帮助灵魂出窍。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 3" descr="201310181106129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2" y="974680"/>
            <a:ext cx="4709654" cy="3136966"/>
          </a:xfrm>
          <a:prstGeom prst="rect">
            <a:avLst/>
          </a:prstGeom>
        </p:spPr>
      </p:pic>
      <p:pic>
        <p:nvPicPr>
          <p:cNvPr id="5" name="图片 4" descr="b899fe456c4c14908f82a1a6077ef3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22" y="974680"/>
            <a:ext cx="4021751" cy="31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452547" y="5068182"/>
            <a:ext cx="785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河北平山县三汲乡中山王出土世界最早的酒，距今</a:t>
            </a:r>
            <a:r>
              <a:rPr lang="en-US" altLang="zh-CN" sz="2000" dirty="0">
                <a:latin typeface="华文中宋"/>
                <a:ea typeface="华文中宋"/>
                <a:cs typeface="华文中宋"/>
              </a:rPr>
              <a:t>2300</a:t>
            </a: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年。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15aace54564e92586e95023b9a82d158cebf4ec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7" y="872714"/>
            <a:ext cx="7366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6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食物保鲜法：以半地下室方式为主。山顶洞人的下室可能就是保存鲜肉之所；夏商时期有冰窖，西周有“凌荫”；江陵纪南城水井可能用于冰镇食物。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菹（</a:t>
            </a:r>
            <a:r>
              <a:rPr kumimoji="1" lang="en-US" altLang="zh-CN" dirty="0" err="1">
                <a:latin typeface="华文中宋"/>
                <a:ea typeface="华文中宋"/>
                <a:cs typeface="华文中宋"/>
              </a:rPr>
              <a:t>zu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）：泡菜最早见于秦咸阳。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保鲜与发酵</a:t>
            </a:r>
          </a:p>
        </p:txBody>
      </p:sp>
      <p:pic>
        <p:nvPicPr>
          <p:cNvPr id="6" name="图片占位符 5" descr="1473466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r="15627" b="8869"/>
          <a:stretch/>
        </p:blipFill>
        <p:spPr/>
      </p:pic>
    </p:spTree>
    <p:extLst>
      <p:ext uri="{BB962C8B-B14F-4D97-AF65-F5344CB8AC3E}">
        <p14:creationId xmlns:p14="http://schemas.microsoft.com/office/powerpoint/2010/main" val="101539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饮食礼仪：商周青铜礼器的组合</a:t>
            </a:r>
          </a:p>
        </p:txBody>
      </p:sp>
      <p:pic>
        <p:nvPicPr>
          <p:cNvPr id="5" name="内容占位符 4" descr="82f4a9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 b="12160"/>
          <a:stretch>
            <a:fillRect/>
          </a:stretch>
        </p:blipFill>
        <p:spPr>
          <a:xfrm>
            <a:off x="284162" y="1710222"/>
            <a:ext cx="8574087" cy="4837334"/>
          </a:xfrm>
        </p:spPr>
      </p:pic>
    </p:spTree>
    <p:extLst>
      <p:ext uri="{BB962C8B-B14F-4D97-AF65-F5344CB8AC3E}">
        <p14:creationId xmlns:p14="http://schemas.microsoft.com/office/powerpoint/2010/main" val="215078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礼器：食器、酒器及用具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青铜器类别包括：烹饪及食器、酒水器及容器、用具、乐器、车马器、兵器。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食器、酒器及用具传统上被称为礼器；实际上，所有的青铜器都是礼器。</a:t>
            </a:r>
          </a:p>
        </p:txBody>
      </p:sp>
    </p:spTree>
    <p:extLst>
      <p:ext uri="{BB962C8B-B14F-4D97-AF65-F5344CB8AC3E}">
        <p14:creationId xmlns:p14="http://schemas.microsoft.com/office/powerpoint/2010/main" val="103699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A.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鼎与鬲：容器、食器还是炊具？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5" y="1025764"/>
            <a:ext cx="3819693" cy="4434356"/>
          </a:xfrm>
          <a:prstGeom prst="rect">
            <a:avLst/>
          </a:prstGeom>
        </p:spPr>
      </p:pic>
      <p:pic>
        <p:nvPicPr>
          <p:cNvPr id="3" name="图片 2" descr="5c27cb16c789fd2aeff27ebe2befb6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88" y="1025763"/>
            <a:ext cx="4653338" cy="44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A.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甗：炊具；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 3" descr="3eed553d269759eef7d47b0bb0fb43166c22d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2" y="786520"/>
            <a:ext cx="3594100" cy="4673600"/>
          </a:xfrm>
          <a:prstGeom prst="rect">
            <a:avLst/>
          </a:prstGeom>
        </p:spPr>
      </p:pic>
      <p:pic>
        <p:nvPicPr>
          <p:cNvPr id="5" name="图片 4" descr="qt022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38" y="786520"/>
            <a:ext cx="3723768" cy="45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1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最早的盛宴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5772" y="1933061"/>
            <a:ext cx="3662478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阳春独石仔遗址：独石仔为洞穴遗址，面积约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200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平方米，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1960-1978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年发掘，发现人类牙齿、石器、骨器、动物骨骼、螺蚌介壳、灰烬。炭屑等。年代为距今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15000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年。</a:t>
            </a:r>
          </a:p>
        </p:txBody>
      </p:sp>
      <p:pic>
        <p:nvPicPr>
          <p:cNvPr id="4" name="图片 3" descr="6c224f4a20a4462318ffba419822720e0cf3d7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133600"/>
            <a:ext cx="4911609" cy="36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7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539818" y="57150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A.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甑：蒸食炊具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6" name="图片 5" descr="415880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05" y="1401528"/>
            <a:ext cx="5075810" cy="3375015"/>
          </a:xfrm>
          <a:prstGeom prst="rect">
            <a:avLst/>
          </a:prstGeom>
        </p:spPr>
      </p:pic>
      <p:pic>
        <p:nvPicPr>
          <p:cNvPr id="2" name="图片 1" descr="579552738bd4b31c0c5c4cab85d6277f9e2ff8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" y="1401528"/>
            <a:ext cx="4713708" cy="33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539818" y="57150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A.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甑：蒸食炊具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6" name="图片 5" descr="415880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90" y="1401528"/>
            <a:ext cx="5075810" cy="3375015"/>
          </a:xfrm>
          <a:prstGeom prst="rect">
            <a:avLst/>
          </a:prstGeom>
        </p:spPr>
      </p:pic>
      <p:pic>
        <p:nvPicPr>
          <p:cNvPr id="3" name="图片 2" descr="61410702848318669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527"/>
            <a:ext cx="5082855" cy="33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9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A.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鼎与簋：具有礼制意义的食器组合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5" y="1025764"/>
            <a:ext cx="3819693" cy="4434356"/>
          </a:xfrm>
          <a:prstGeom prst="rect">
            <a:avLst/>
          </a:prstGeom>
        </p:spPr>
      </p:pic>
      <p:pic>
        <p:nvPicPr>
          <p:cNvPr id="4" name="图片 3" descr="20088131124398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88" y="1594387"/>
            <a:ext cx="4855012" cy="35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50485" y="5881688"/>
            <a:ext cx="8554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虢文公列鼎列簋。鼎簋成列被认为是反映墓主人社会等级的用器制度。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u156673177_137fdd7b8afg2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22" y="763202"/>
            <a:ext cx="5181336" cy="48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291967" y="5943600"/>
            <a:ext cx="8306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B.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觚（注酒）、爵（饮酒）、斝（盛酒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）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：商代的酒器组合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3" name="图片 2" descr="af2b6b139e1b7fac8958358e41162d90_ori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943379"/>
            <a:ext cx="2980724" cy="3991169"/>
          </a:xfrm>
          <a:prstGeom prst="rect">
            <a:avLst/>
          </a:prstGeom>
        </p:spPr>
      </p:pic>
      <p:pic>
        <p:nvPicPr>
          <p:cNvPr id="5" name="图片 4" descr="t0122acd061cf48c1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56" y="943379"/>
            <a:ext cx="3493297" cy="3991169"/>
          </a:xfrm>
          <a:prstGeom prst="rect">
            <a:avLst/>
          </a:prstGeom>
        </p:spPr>
      </p:pic>
      <p:pic>
        <p:nvPicPr>
          <p:cNvPr id="7" name="图片 6" descr="a1ec08fa513d26973a9ef2df55fbb2fb4216d8e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71" y="943379"/>
            <a:ext cx="2648337" cy="39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8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B.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罍与卣：盛酒器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3" name="图片 2" descr="20150209212035_wKsBK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2" y="991196"/>
            <a:ext cx="3166809" cy="4366732"/>
          </a:xfrm>
          <a:prstGeom prst="rect">
            <a:avLst/>
          </a:prstGeom>
        </p:spPr>
      </p:pic>
      <p:pic>
        <p:nvPicPr>
          <p:cNvPr id="5" name="图片 4" descr="a992e31f078ace44314e15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84" y="1597281"/>
            <a:ext cx="4760277" cy="3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3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latin typeface="华文中宋"/>
                <a:ea typeface="华文中宋"/>
                <a:cs typeface="华文中宋"/>
              </a:rPr>
              <a:t>B.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壶（圆）与钫（方）：盛酒器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11631832e059d5a909ccb135dccb073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4" y="1021948"/>
            <a:ext cx="3300419" cy="4399455"/>
          </a:xfrm>
          <a:prstGeom prst="rect">
            <a:avLst/>
          </a:prstGeom>
        </p:spPr>
      </p:pic>
      <p:pic>
        <p:nvPicPr>
          <p:cNvPr id="4" name="图片 3" descr="c0a45048994adfa9f8355a24a9f381c6_ori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28" y="1021948"/>
            <a:ext cx="3208029" cy="43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6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尚书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酒诰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“越小大邦用丧，亦罔非酒惟辜”。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商人真的耽于酒吗？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商周的祭祀内容的差异造成酒器在西周礼器组合中消失。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商人祭祀天帝，需以萨满教礼仪沟通人神。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1228902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酗酒误国？</a:t>
            </a:r>
          </a:p>
        </p:txBody>
      </p:sp>
      <p:pic>
        <p:nvPicPr>
          <p:cNvPr id="5" name="图片占位符 4" descr="timg.jpe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0" r="13062"/>
          <a:stretch/>
        </p:blipFill>
        <p:spPr/>
      </p:pic>
    </p:spTree>
    <p:extLst>
      <p:ext uri="{BB962C8B-B14F-4D97-AF65-F5344CB8AC3E}">
        <p14:creationId xmlns:p14="http://schemas.microsoft.com/office/powerpoint/2010/main" val="367605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共生物种：猕猴、马蹄蝠、鼯鼠、家鼠、板齿鼠、小灵猫、金猫、长尾麝、香猫、果子狸、南方猪獾、颈鬃豪猪、中国黑熊、水獭、豹、犀、獏、野猪、水鹿、水牛等，介壳类有圆田螺、大川蜷、短沟蜷、蚌。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大量田螺存在去尾处理。</a:t>
            </a: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灰烬层表明以烧烤为</a:t>
            </a:r>
            <a:r>
              <a:rPr kumimoji="1" lang="en-US" altLang="en-US" dirty="0">
                <a:latin typeface="华文中宋"/>
                <a:ea typeface="华文中宋"/>
                <a:cs typeface="华文中宋"/>
              </a:rPr>
              <a:t>可能的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加工方式之一。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独石仔居民的食谱</a:t>
            </a:r>
          </a:p>
        </p:txBody>
      </p:sp>
      <p:pic>
        <p:nvPicPr>
          <p:cNvPr id="7" name="图片占位符 6" descr="1405515R5950-1512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r="16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59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新旧大陆的食桌丰富化进程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华北区：前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8000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年，粟、大豆、白菜、桃和绵羊被培育和驯化。水稻、葵、猪和鸡在南方被驯化。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西亚区：前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14000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年，狗被驯化；前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10000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年，小麦、大麦、绵羊和山羊被培育和驯化；前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6000-5000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年，牛、猪、鹰嘴豆、小扁豆被培育和驯化。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交流：小麦、玉米、棉花、芝麻的东来。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安第斯山区：前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8000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年，培育利马豆。</a:t>
            </a:r>
          </a:p>
        </p:txBody>
      </p:sp>
    </p:spTree>
    <p:extLst>
      <p:ext uri="{BB962C8B-B14F-4D97-AF65-F5344CB8AC3E}">
        <p14:creationId xmlns:p14="http://schemas.microsoft.com/office/powerpoint/2010/main" val="388520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食桌的地域多元化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新石器时代，青藏和蒙古高原形成以牛羊肉和奶酪为主的饮食结构，第三级台地形成粮食性主辅食和肉菜混合的饮食结构。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秦岭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-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淮河以北以小米和麦子为主，南方以稻米为主。夏商时期，北方的麦子和黄米，南方的芋艿、豆、薯都显著增加。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猪、狗、鸡、羊被驯化，羊肉一直是最主要的肉食品种。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345770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贝丘是考古学中所见人类居址的一种形态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﹐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以包含大量人类食剩抛弃的贝壳为特征。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贝丘分成海岸贝丘和内陆河湖贝丘，在世界各地广泛可见。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贝壳堆积现象一直延续到当代。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贝丘中的贝壳类型是饮食生活甚至生计方式的直接见证。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599"/>
            <a:ext cx="2475395" cy="1529711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贝丘</a:t>
            </a:r>
            <a:br>
              <a:rPr kumimoji="1" lang="en-US" altLang="zh-CN" sz="2400" dirty="0">
                <a:latin typeface="华文中宋"/>
                <a:ea typeface="华文中宋"/>
                <a:cs typeface="华文中宋"/>
              </a:rPr>
            </a:b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见证水边居民的美味</a:t>
            </a:r>
            <a:br>
              <a:rPr kumimoji="1" lang="en-US" altLang="zh-CN" dirty="0">
                <a:latin typeface="华文中宋"/>
                <a:ea typeface="华文中宋"/>
                <a:cs typeface="华文中宋"/>
              </a:rPr>
            </a:br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5" name="图片占位符 4" descr="1426043501447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r="31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325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239792" y="4684516"/>
            <a:ext cx="807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广东沿海的蚝壳屋和以蚝为原料的菜式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488fa3b6h6ab8c06c5663&amp;6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84" y="1286865"/>
            <a:ext cx="3993819" cy="2991289"/>
          </a:xfrm>
          <a:prstGeom prst="rect">
            <a:avLst/>
          </a:prstGeom>
        </p:spPr>
      </p:pic>
      <p:pic>
        <p:nvPicPr>
          <p:cNvPr id="3" name="图片 2" descr="thumb_201112160921074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2" y="1286865"/>
            <a:ext cx="4486934" cy="29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239792" y="4684516"/>
            <a:ext cx="8071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云南通海兴义贝丘：距今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4000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年，系农业定居聚落。贝丘层厚达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4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米以上，包含多种灭绝螺种。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 3" descr="5730091844226795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2" y="1224392"/>
            <a:ext cx="4572254" cy="3053762"/>
          </a:xfrm>
          <a:prstGeom prst="rect">
            <a:avLst/>
          </a:prstGeom>
        </p:spPr>
      </p:pic>
      <p:pic>
        <p:nvPicPr>
          <p:cNvPr id="5" name="图片 4" descr="002324a0acd01970fae6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23" y="1224392"/>
            <a:ext cx="4834453" cy="30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必要的味道和美好的味道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0171" y="2133600"/>
            <a:ext cx="3528079" cy="3992563"/>
          </a:xfrm>
        </p:spPr>
        <p:txBody>
          <a:bodyPr>
            <a:normAutofit lnSpcReduction="10000"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盐自新石器时代就被使用。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世本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夙沙氏煮海为盐”；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吕氏春秋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大夏盐”即是青海岩盐。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盐的种类：海盐、井盐、池盐、岩盐。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盐不仅仅是吃的。。。</a:t>
            </a:r>
            <a:endParaRPr kumimoji="1" lang="en-US" altLang="zh-CN" dirty="0">
              <a:solidFill>
                <a:schemeClr val="accent2"/>
              </a:solidFill>
              <a:latin typeface="华文中宋"/>
              <a:ea typeface="华文中宋"/>
              <a:cs typeface="华文中宋"/>
            </a:endParaRPr>
          </a:p>
        </p:txBody>
      </p:sp>
      <p:pic>
        <p:nvPicPr>
          <p:cNvPr id="5" name="图片 4" descr="dc5e2fa3038c5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028866"/>
            <a:ext cx="4895627" cy="36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1015"/>
      </p:ext>
    </p:extLst>
  </p:cSld>
  <p:clrMapOvr>
    <a:masterClrMapping/>
  </p:clrMapOvr>
</p:sld>
</file>

<file path=ppt/theme/theme1.xml><?xml version="1.0" encoding="utf-8"?>
<a:theme xmlns:a="http://schemas.openxmlformats.org/drawingml/2006/main" name="光谱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光谱.thmx</Template>
  <TotalTime>2186</TotalTime>
  <Words>1091</Words>
  <Application>Microsoft Macintosh PowerPoint</Application>
  <PresentationFormat>全屏显示(4:3)</PresentationFormat>
  <Paragraphs>73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华文中宋</vt:lpstr>
      <vt:lpstr>Calibri</vt:lpstr>
      <vt:lpstr>Corbel</vt:lpstr>
      <vt:lpstr>Wingdings</vt:lpstr>
      <vt:lpstr>光谱</vt:lpstr>
      <vt:lpstr>中国文明</vt:lpstr>
      <vt:lpstr>最早的盛宴</vt:lpstr>
      <vt:lpstr>独石仔居民的食谱</vt:lpstr>
      <vt:lpstr>新旧大陆的食桌丰富化进程</vt:lpstr>
      <vt:lpstr>食桌的地域多元化</vt:lpstr>
      <vt:lpstr>贝丘 见证水边居民的美味 </vt:lpstr>
      <vt:lpstr>PowerPoint 演示文稿</vt:lpstr>
      <vt:lpstr>PowerPoint 演示文稿</vt:lpstr>
      <vt:lpstr>必要的味道和美好的味道</vt:lpstr>
      <vt:lpstr>甜的诱惑</vt:lpstr>
      <vt:lpstr>酒 令人沉醉的液体</vt:lpstr>
      <vt:lpstr>PowerPoint 演示文稿</vt:lpstr>
      <vt:lpstr>PowerPoint 演示文稿</vt:lpstr>
      <vt:lpstr>PowerPoint 演示文稿</vt:lpstr>
      <vt:lpstr>保鲜与发酵</vt:lpstr>
      <vt:lpstr>饮食礼仪：商周青铜礼器的组合</vt:lpstr>
      <vt:lpstr>礼器：食器、酒器及用具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酗酒误国？</vt:lpstr>
    </vt:vector>
  </TitlesOfParts>
  <Company>SYSU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中国文明</dc:title>
  <dc:creator>Jian Xu</dc:creator>
  <cp:lastModifiedBy>Jian Xu</cp:lastModifiedBy>
  <cp:revision>75</cp:revision>
  <dcterms:created xsi:type="dcterms:W3CDTF">2016-09-21T15:29:21Z</dcterms:created>
  <dcterms:modified xsi:type="dcterms:W3CDTF">2021-06-28T10:15:28Z</dcterms:modified>
</cp:coreProperties>
</file>